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260" r:id="rId3"/>
    <p:sldId id="259" r:id="rId4"/>
    <p:sldId id="270" r:id="rId5"/>
    <p:sldId id="265" r:id="rId6"/>
    <p:sldId id="268" r:id="rId7"/>
  </p:sldIdLst>
  <p:sldSz cx="12192000" cy="6858000"/>
  <p:notesSz cx="6797675" cy="9926638"/>
  <p:embeddedFontLst>
    <p:embeddedFont>
      <p:font typeface="나눔고딕 ExtraBold" panose="020D0904000000000000" pitchFamily="50" charset="-127"/>
      <p:bold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나눔스퀘어 ExtraBold" panose="020B0600000101010101" pitchFamily="50" charset="-127"/>
      <p:bold r:id="rId13"/>
    </p:embeddedFont>
    <p:embeddedFont>
      <p:font typeface="나눔고딕" panose="020D0604000000000000" pitchFamily="50" charset="-127"/>
      <p:regular r:id="rId14"/>
      <p:bold r:id="rId15"/>
    </p:embeddedFont>
    <p:embeddedFont>
      <p:font typeface="나눔스퀘어" panose="020B0600000101010101" pitchFamily="50" charset="-127"/>
      <p:regular r:id="rId16"/>
    </p:embeddedFont>
    <p:embeddedFont>
      <p:font typeface="대한" panose="020B0303000000000000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허지원" initials="허" lastIdx="0" clrIdx="0">
    <p:extLst>
      <p:ext uri="{19B8F6BF-5375-455C-9EA6-DF929625EA0E}">
        <p15:presenceInfo xmlns:p15="http://schemas.microsoft.com/office/powerpoint/2012/main" userId="허지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A5E"/>
    <a:srgbClr val="888888"/>
    <a:srgbClr val="F24F4F"/>
    <a:srgbClr val="84B1E1"/>
    <a:srgbClr val="5A7899"/>
    <a:srgbClr val="1B9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5394" autoAdjust="0"/>
  </p:normalViewPr>
  <p:slideViewPr>
    <p:cSldViewPr snapToGrid="0">
      <p:cViewPr varScale="1">
        <p:scale>
          <a:sx n="84" d="100"/>
          <a:sy n="84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4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BA3B5-7FD4-4E28-81D4-B0FA6C404FB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31A02-77AF-4BB9-9025-7875D1597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25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4A7A5-81F5-45FE-B15E-279BF11A9D6B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71DEE-39D0-4D2E-BC12-17D192A48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69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1DEE-39D0-4D2E-BC12-17D192A48AF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xmlns="" id="{68336162-81FB-44FE-ADAD-07BCC6B89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64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1DEE-39D0-4D2E-BC12-17D192A48A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xmlns="" id="{B668AB21-0920-47F0-9674-9AB2307836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3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1DEE-39D0-4D2E-BC12-17D192A48A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xmlns="" id="{8635CA18-D2ED-4608-9176-DCA1735B6F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54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C71DEE-39D0-4D2E-BC12-17D192A48AF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xmlns="" id="{F19ABC9C-5ED7-4FA5-992B-FD884AD9E4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90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1DEE-39D0-4D2E-BC12-17D192A48A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xmlns="" id="{05952D8E-B0B0-4504-B6C0-A0912CEB94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59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1DEE-39D0-4D2E-BC12-17D192A48A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xmlns="" id="{5E11E752-70FA-4405-8673-767E8748CC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68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47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10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3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1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9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25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2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21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92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11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95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1FDAA-A5F8-454F-9377-A3C31739A72C}" type="datetimeFigureOut">
              <a:rPr lang="ko-KR" altLang="en-US" smtClean="0"/>
              <a:t>2018-10-21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2CAD5-C59C-4D9C-976D-EEF1C0EB9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3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5.wdp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2" Type="http://schemas.openxmlformats.org/officeDocument/2006/relationships/audio" Target="../media/media1.mp3"/><Relationship Id="rId16" Type="http://schemas.openxmlformats.org/officeDocument/2006/relationships/image" Target="../media/image26.png"/><Relationship Id="rId1" Type="http://schemas.microsoft.com/office/2007/relationships/media" Target="../media/media1.mp3"/><Relationship Id="rId6" Type="http://schemas.openxmlformats.org/officeDocument/2006/relationships/image" Target="../media/image21.png"/><Relationship Id="rId11" Type="http://schemas.microsoft.com/office/2007/relationships/hdphoto" Target="../media/hdphoto4.wdp"/><Relationship Id="rId5" Type="http://schemas.openxmlformats.org/officeDocument/2006/relationships/image" Target="../media/image20.png"/><Relationship Id="rId1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3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9.png"/><Relationship Id="rId10" Type="http://schemas.microsoft.com/office/2007/relationships/hdphoto" Target="../media/hdphoto2.wdp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449000"/>
            <a:ext cx="4013658" cy="4013658"/>
          </a:xfrm>
          <a:noFill/>
          <a:ln>
            <a:noFill/>
          </a:ln>
          <a:effectLst>
            <a:reflection endPos="0" dist="50800" dir="5400000" sy="-100000" algn="bl" rotWithShape="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7778838" y="1860304"/>
            <a:ext cx="936198" cy="9361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148" y="525457"/>
            <a:ext cx="1028542" cy="10285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6250" y="2687539"/>
            <a:ext cx="3634740" cy="1536579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MOMO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00000">
            <a:off x="3583139" y="4263537"/>
            <a:ext cx="1095090" cy="10950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46658" y="5400000"/>
            <a:ext cx="952341" cy="9523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0131">
            <a:off x="3543505" y="1575156"/>
            <a:ext cx="1049535" cy="10495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86250" y="2600415"/>
            <a:ext cx="3634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 FOR MY DOG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70785">
            <a:off x="7510032" y="4227063"/>
            <a:ext cx="1168036" cy="1168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838">
            <a:off x="7114511" y="1362566"/>
            <a:ext cx="464317" cy="4643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69254" y="3225112"/>
            <a:ext cx="461430" cy="46143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1556">
            <a:off x="4702345" y="1248776"/>
            <a:ext cx="525761" cy="52576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5702">
            <a:off x="6994970" y="5181828"/>
            <a:ext cx="408765" cy="40876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29658" y="3255209"/>
            <a:ext cx="454633" cy="45463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9164">
            <a:off x="4957587" y="5243633"/>
            <a:ext cx="400821" cy="3289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902082" y="3849414"/>
            <a:ext cx="257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20131893 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이윤지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20131935 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허지원</a:t>
            </a:r>
          </a:p>
        </p:txBody>
      </p:sp>
    </p:spTree>
    <p:extLst>
      <p:ext uri="{BB962C8B-B14F-4D97-AF65-F5344CB8AC3E}">
        <p14:creationId xmlns:p14="http://schemas.microsoft.com/office/powerpoint/2010/main" val="416498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12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63" fill="hold">
                                          <p:stCondLst>
                                            <p:cond delay="6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63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63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449000"/>
            <a:ext cx="4013658" cy="4013658"/>
          </a:xfrm>
          <a:noFill/>
          <a:ln>
            <a:noFill/>
          </a:ln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7778838" y="1860304"/>
            <a:ext cx="936198" cy="936198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148" y="525457"/>
            <a:ext cx="1028542" cy="1028542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00000">
            <a:off x="3583139" y="4263537"/>
            <a:ext cx="1095090" cy="1095090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46658" y="5400000"/>
            <a:ext cx="952341" cy="952341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0131">
            <a:off x="3543505" y="1575156"/>
            <a:ext cx="1049535" cy="1049535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70785">
            <a:off x="7510032" y="4227063"/>
            <a:ext cx="1168036" cy="1168036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sp>
        <p:nvSpPr>
          <p:cNvPr id="4" name="직사각형 3"/>
          <p:cNvSpPr/>
          <p:nvPr/>
        </p:nvSpPr>
        <p:spPr>
          <a:xfrm>
            <a:off x="4701019" y="2147131"/>
            <a:ext cx="2843617" cy="2569424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2400" spc="-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pc="-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01</a:t>
            </a:r>
            <a:r>
              <a:rPr lang="en-US" altLang="ko-KR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동기</a:t>
            </a:r>
            <a:endParaRPr lang="en-US" altLang="ko-KR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pc="-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02</a:t>
            </a:r>
            <a:r>
              <a:rPr lang="en-US" altLang="ko-KR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MOMO</a:t>
            </a:r>
          </a:p>
          <a:p>
            <a:r>
              <a:rPr lang="en-US" altLang="ko-KR" spc="-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03</a:t>
            </a:r>
            <a:r>
              <a:rPr lang="en-US" altLang="ko-KR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기술</a:t>
            </a:r>
            <a:endParaRPr lang="en-US" altLang="ko-KR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pc="-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04 </a:t>
            </a:r>
            <a:r>
              <a:rPr lang="ko-KR" altLang="en-US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사용한기술</a:t>
            </a:r>
            <a:endParaRPr lang="en-US" altLang="ko-KR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pc="-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05</a:t>
            </a:r>
            <a:r>
              <a:rPr lang="en-US" altLang="ko-KR" spc="-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시 기대효과</a:t>
            </a:r>
            <a:endParaRPr lang="en-US" altLang="ko-KR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537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21" b="90000" l="10000" r="90000">
                        <a14:foregroundMark x1="66444" y1="7021" x2="66444" y2="7021"/>
                        <a14:foregroundMark x1="75556" y1="7021" x2="75556" y2="7021"/>
                        <a14:foregroundMark x1="80667" y1="7234" x2="80667" y2="7234"/>
                        <a14:foregroundMark x1="85778" y1="7021" x2="85778" y2="7021"/>
                        <a14:foregroundMark x1="88667" y1="8085" x2="88667" y2="8085"/>
                        <a14:foregroundMark x1="58000" y1="7234" x2="58000" y2="7234"/>
                        <a14:foregroundMark x1="60444" y1="7021" x2="60444" y2="7021"/>
                        <a14:foregroundMark x1="44667" y1="6809" x2="44667" y2="6809"/>
                        <a14:foregroundMark x1="42000" y1="7447" x2="42000" y2="7447"/>
                        <a14:foregroundMark x1="46222" y1="7447" x2="46222" y2="7447"/>
                        <a14:foregroundMark x1="43111" y1="7447" x2="43111" y2="7447"/>
                        <a14:backgroundMark x1="34000" y1="15106" x2="34000" y2="15106"/>
                        <a14:backgroundMark x1="50222" y1="70638" x2="50222" y2="70638"/>
                        <a14:backgroundMark x1="44000" y1="64468" x2="44000" y2="64468"/>
                        <a14:backgroundMark x1="47333" y1="68723" x2="47333" y2="68723"/>
                        <a14:backgroundMark x1="45111" y1="68723" x2="45111" y2="68723"/>
                        <a14:backgroundMark x1="38444" y1="70213" x2="38444" y2="702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800" y="4904219"/>
            <a:ext cx="4305183" cy="4496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8885" y="4565665"/>
            <a:ext cx="5154930" cy="338554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인구 </a:t>
            </a:r>
            <a:r>
              <a:rPr lang="en-US" altLang="ko-KR" sz="1600" spc="-150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spc="-150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중 </a:t>
            </a:r>
            <a:r>
              <a:rPr lang="en-US" altLang="ko-KR" sz="1600" spc="-150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spc="-150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318885" y="3835684"/>
            <a:ext cx="5253990" cy="646331"/>
            <a:chOff x="5799455" y="2946568"/>
            <a:chExt cx="5253990" cy="646331"/>
          </a:xfrm>
        </p:grpSpPr>
        <p:sp>
          <p:nvSpPr>
            <p:cNvPr id="12" name="직사각형 11"/>
            <p:cNvSpPr/>
            <p:nvPr/>
          </p:nvSpPr>
          <p:spPr>
            <a:xfrm>
              <a:off x="9075420" y="3157983"/>
              <a:ext cx="1760220" cy="32316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799455" y="2946568"/>
              <a:ext cx="525399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대한민국</a:t>
              </a:r>
              <a:r>
                <a:rPr lang="ko-KR" altLang="en-US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3600" i="1" spc="-150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  <a:effectLst>
                    <a:outerShdw blurRad="50800" dist="50800" dir="5400000" sx="106000" sy="106000" algn="ctr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반려동물</a:t>
              </a:r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50800" dist="50800" dir="5400000" sx="106000" sy="106000" algn="ctr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en-US" altLang="ko-KR" sz="2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1000</a:t>
              </a:r>
              <a:r>
                <a:rPr lang="ko-KR" altLang="en-US" sz="28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만 시대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50" y="3145334"/>
            <a:ext cx="549468" cy="54946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04318" y="4907947"/>
            <a:ext cx="470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spc="-150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</a:t>
            </a:r>
            <a:r>
              <a:rPr lang="en-US" altLang="ko-KR" sz="1600" spc="-150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600" spc="-150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이상의 의미를 부여해 </a:t>
            </a:r>
            <a:r>
              <a:rPr lang="en-US" altLang="ko-KR" sz="1600" spc="-150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spc="-150" dirty="0">
                <a:ln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 하나의 가족이자 친구＂</a:t>
            </a:r>
            <a:endParaRPr lang="en-US" altLang="ko-KR" sz="1600" spc="-150" dirty="0">
              <a:ln>
                <a:solidFill>
                  <a:schemeClr val="bg2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213" y="1635854"/>
            <a:ext cx="2109370" cy="210937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092400" y="2594610"/>
            <a:ext cx="3726180" cy="1668780"/>
          </a:xfrm>
          <a:prstGeom prst="rect">
            <a:avLst/>
          </a:prstGeom>
          <a:solidFill>
            <a:schemeClr val="bg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2878823" y="2834774"/>
            <a:ext cx="1425390" cy="1200329"/>
            <a:chOff x="2878823" y="2834774"/>
            <a:chExt cx="1425390" cy="120032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770" y="3279304"/>
              <a:ext cx="260897" cy="260897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0752" y="3734972"/>
              <a:ext cx="1058353" cy="237765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3033713" y="2905125"/>
              <a:ext cx="1171575" cy="240209"/>
            </a:xfrm>
            <a:prstGeom prst="rect">
              <a:avLst/>
            </a:prstGeom>
            <a:solidFill>
              <a:srgbClr val="324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78823" y="2834774"/>
              <a:ext cx="1425390" cy="1200329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 가구 증가 </a:t>
              </a:r>
              <a:endPara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인구 고령화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38" y="2846770"/>
            <a:ext cx="1125967" cy="112596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21245248">
            <a:off x="789787" y="2463549"/>
            <a:ext cx="1719168" cy="36933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대한" panose="020B0303000000000000" pitchFamily="50" charset="-127"/>
                <a:ea typeface="대한" panose="020B0303000000000000" pitchFamily="50" charset="-127"/>
              </a:rPr>
              <a:t>지금 우리 사회는</a:t>
            </a:r>
          </a:p>
        </p:txBody>
      </p:sp>
    </p:spTree>
    <p:extLst>
      <p:ext uri="{BB962C8B-B14F-4D97-AF65-F5344CB8AC3E}">
        <p14:creationId xmlns:p14="http://schemas.microsoft.com/office/powerpoint/2010/main" val="3925235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:a16="http://schemas.microsoft.com/office/drawing/2014/main" xmlns="" id="{D8E92174-8033-47E8-973B-5519C5E9C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188" y="-378288"/>
            <a:ext cx="1426190" cy="323725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xmlns="" id="{E5D3603B-673E-47B6-AC98-D5EE47F95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391" y="1555543"/>
            <a:ext cx="1426190" cy="323725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7DA6012B-3BA3-4E9A-971F-F8854D6FF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880" y="-643687"/>
            <a:ext cx="1426190" cy="323725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3CA17722-1919-4584-87A6-B6E8CF7B0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0430" l="6250" r="99219">
                        <a14:foregroundMark x1="17969" y1="82031" x2="17969" y2="82031"/>
                        <a14:foregroundMark x1="6445" y1="77930" x2="6445" y2="77930"/>
                        <a14:foregroundMark x1="22656" y1="90430" x2="22656" y2="90430"/>
                        <a14:foregroundMark x1="95703" y1="63477" x2="95703" y2="63477"/>
                        <a14:foregroundMark x1="99219" y1="54492" x2="99219" y2="54492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4616" flipH="1">
            <a:off x="4702026" y="1108237"/>
            <a:ext cx="3159928" cy="237461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01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MOMO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작동원리</a:t>
            </a:r>
            <a:endParaRPr kumimoji="0" lang="ko-KR" altLang="en-US" sz="1800" b="0" i="0" u="none" strike="noStrike" kern="1200" cap="none" spc="-3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43750" y="1369072"/>
            <a:ext cx="2345514" cy="910143"/>
            <a:chOff x="1206690" y="1428135"/>
            <a:chExt cx="2345514" cy="910143"/>
          </a:xfrm>
        </p:grpSpPr>
        <p:sp>
          <p:nvSpPr>
            <p:cNvPr id="5" name="TextBox 4"/>
            <p:cNvSpPr txBox="1"/>
            <p:nvPr/>
          </p:nvSpPr>
          <p:spPr>
            <a:xfrm>
              <a:off x="1206690" y="1876613"/>
              <a:ext cx="2345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30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24A5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MAP FOR MY DOG</a:t>
              </a:r>
              <a:endParaRPr kumimoji="0" lang="ko-KR" altLang="en-US" sz="24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24A5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27150" y="1587500"/>
              <a:ext cx="1682750" cy="412750"/>
            </a:xfrm>
            <a:prstGeom prst="rect">
              <a:avLst/>
            </a:prstGeom>
            <a:solidFill>
              <a:srgbClr val="324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06690" y="1428135"/>
              <a:ext cx="1909497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-15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MOMO</a:t>
              </a:r>
              <a:endParaRPr kumimoji="0" lang="ko-KR" altLang="en-US" sz="40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F90390C-3A20-469E-B44B-CA2499904282}"/>
              </a:ext>
            </a:extLst>
          </p:cNvPr>
          <p:cNvSpPr txBox="1"/>
          <p:nvPr/>
        </p:nvSpPr>
        <p:spPr>
          <a:xfrm>
            <a:off x="543750" y="2705081"/>
            <a:ext cx="2433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대한" panose="020B0303000000000000" pitchFamily="50" charset="-127"/>
                <a:ea typeface="대한" panose="020B0303000000000000" pitchFamily="50" charset="-127"/>
                <a:cs typeface="+mn-cs"/>
              </a:rPr>
              <a:t>잃어버린 반려동물을 찾기 위한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대한" panose="020B0303000000000000" pitchFamily="50" charset="-127"/>
                <a:ea typeface="대한" panose="020B0303000000000000" pitchFamily="50" charset="-127"/>
                <a:cs typeface="+mn-cs"/>
              </a:rPr>
              <a:t> IOT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A4305619-17A5-40E2-9982-4EDF27E4E0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70" y="2710014"/>
            <a:ext cx="2082786" cy="208278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EF878B22-29E5-4502-978F-4105499ECF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616" y="945889"/>
            <a:ext cx="1793465" cy="179346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40EAD101-9214-479C-88EA-C1B736DB38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89844" l="2344" r="99219">
                        <a14:foregroundMark x1="47461" y1="85938" x2="47461" y2="85938"/>
                        <a14:foregroundMark x1="95898" y1="57031" x2="95898" y2="57031"/>
                        <a14:foregroundMark x1="7227" y1="56641" x2="7227" y2="56641"/>
                        <a14:foregroundMark x1="99219" y1="61328" x2="99219" y2="61328"/>
                        <a14:foregroundMark x1="2344" y1="61914" x2="2344" y2="61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13551" flipV="1">
            <a:off x="5472443" y="1913136"/>
            <a:ext cx="3728298" cy="36765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804F533-99A9-47C3-B3DD-D3BEFB4A859C}"/>
              </a:ext>
            </a:extLst>
          </p:cNvPr>
          <p:cNvSpPr txBox="1"/>
          <p:nvPr/>
        </p:nvSpPr>
        <p:spPr>
          <a:xfrm>
            <a:off x="8882429" y="2408891"/>
            <a:ext cx="3241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30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아두이노</a:t>
            </a:r>
            <a:r>
              <a:rPr kumimoji="0" lang="ko-KR" altLang="en-US" sz="1600" b="1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</a:t>
            </a:r>
            <a:r>
              <a:rPr kumimoji="0" lang="ko-KR" altLang="en-US" sz="1600" b="1" i="0" u="none" strike="noStrike" kern="1200" cap="none" spc="-30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우노</a:t>
            </a:r>
            <a:r>
              <a:rPr kumimoji="0" lang="ko-KR" altLang="en-US" sz="1600" b="1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-3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블루투스</a:t>
            </a:r>
            <a:r>
              <a:rPr kumimoji="0" lang="ko-KR" altLang="en-US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모듈 </a:t>
            </a:r>
            <a:r>
              <a:rPr kumimoji="0" lang="en-US" altLang="ko-KR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+ </a:t>
            </a:r>
            <a:r>
              <a:rPr kumimoji="0" lang="en-US" altLang="ko-KR" sz="1600" b="1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GPS</a:t>
            </a:r>
            <a:r>
              <a:rPr kumimoji="0" lang="ko-KR" altLang="en-US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모듈 </a:t>
            </a:r>
            <a:r>
              <a:rPr kumimoji="0" lang="en-US" altLang="ko-KR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+ </a:t>
            </a:r>
            <a:r>
              <a:rPr kumimoji="0" lang="en-US" altLang="ko-KR" sz="1600" b="1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mp3</a:t>
            </a:r>
            <a:r>
              <a:rPr kumimoji="0" lang="ko-KR" altLang="en-US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모듈</a:t>
            </a:r>
            <a:r>
              <a:rPr kumimoji="0" lang="en-US" altLang="ko-KR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+</a:t>
            </a:r>
            <a:r>
              <a:rPr kumimoji="0" lang="ko-KR" altLang="en-US" sz="1600" b="1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스피커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7CE09199-B40F-4ACD-8446-10D0B251CEF1}"/>
              </a:ext>
            </a:extLst>
          </p:cNvPr>
          <p:cNvSpPr txBox="1"/>
          <p:nvPr/>
        </p:nvSpPr>
        <p:spPr>
          <a:xfrm>
            <a:off x="4727378" y="1908500"/>
            <a:ext cx="3241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블루투스 모듈이</a:t>
            </a:r>
            <a:endParaRPr kumimoji="0" lang="en-US" altLang="ko-KR" sz="1600" b="0" i="0" u="none" strike="noStrike" kern="1200" cap="none" spc="-3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GPS</a:t>
            </a:r>
            <a:r>
              <a:rPr kumimoji="0" lang="ko-KR" altLang="en-US" sz="1800" b="1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값</a:t>
            </a:r>
            <a:r>
              <a:rPr kumimoji="0" lang="ko-KR" altLang="en-US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을 불러들임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D02BE4E-2246-4D93-944A-C75564BA2F6B}"/>
              </a:ext>
            </a:extLst>
          </p:cNvPr>
          <p:cNvSpPr txBox="1"/>
          <p:nvPr/>
        </p:nvSpPr>
        <p:spPr>
          <a:xfrm>
            <a:off x="7969318" y="4673918"/>
            <a:ext cx="37267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블루투스 모듈 연결이 끊어지면 </a:t>
            </a:r>
            <a:r>
              <a:rPr kumimoji="0" lang="ko-KR" altLang="en-US" sz="1800" b="1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사이렌 소리</a:t>
            </a:r>
            <a:endParaRPr kumimoji="0" lang="en-US" altLang="ko-KR" sz="1800" b="1" i="0" u="none" strike="noStrike" kern="1200" cap="none" spc="-3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강아지가 </a:t>
            </a:r>
            <a:r>
              <a:rPr kumimoji="0" lang="en-US" altLang="ko-KR" sz="1600" b="1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10M</a:t>
            </a:r>
            <a:r>
              <a:rPr kumimoji="0" lang="ko-KR" altLang="en-US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밖으로 벗어났다는 의미</a:t>
            </a:r>
            <a:endParaRPr kumimoji="0" lang="en-US" altLang="ko-KR" sz="1600" b="0" i="0" u="none" strike="noStrike" kern="1200" cap="none" spc="-3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9A03BAB-5169-4EF1-86A2-53F6DD1A53AA}"/>
              </a:ext>
            </a:extLst>
          </p:cNvPr>
          <p:cNvSpPr txBox="1"/>
          <p:nvPr/>
        </p:nvSpPr>
        <p:spPr>
          <a:xfrm>
            <a:off x="1463763" y="4367347"/>
            <a:ext cx="3241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30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앱인벤터</a:t>
            </a:r>
            <a:r>
              <a:rPr kumimoji="0" lang="ko-KR" altLang="en-US" sz="1600" b="0" i="0" u="none" strike="noStrike" kern="1200" cap="none" spc="-30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</a:t>
            </a:r>
            <a:r>
              <a:rPr kumimoji="0" lang="ko-KR" altLang="en-US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만든</a:t>
            </a:r>
            <a:endParaRPr kumimoji="0" lang="en-US" altLang="ko-KR" sz="1600" b="0" i="0" u="none" strike="noStrike" kern="1200" cap="none" spc="-30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MOMO </a:t>
            </a:r>
            <a:r>
              <a:rPr kumimoji="0" lang="ko-KR" altLang="en-US" sz="1600" b="0" i="0" u="none" strike="noStrike" kern="1200" cap="none" spc="-3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어플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3F44B3D6-2F7D-40D2-8596-B6DED9BB69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558" y="4032411"/>
            <a:ext cx="700316" cy="70031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7B28D418-6E23-4DAC-A270-A8580F0512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021" b="90000" l="10000" r="90000">
                        <a14:foregroundMark x1="66444" y1="7021" x2="66444" y2="7021"/>
                        <a14:foregroundMark x1="75556" y1="7021" x2="75556" y2="7021"/>
                        <a14:foregroundMark x1="80667" y1="7234" x2="80667" y2="7234"/>
                        <a14:foregroundMark x1="85778" y1="7021" x2="85778" y2="7021"/>
                        <a14:foregroundMark x1="88667" y1="8085" x2="88667" y2="8085"/>
                        <a14:foregroundMark x1="58000" y1="7234" x2="58000" y2="7234"/>
                        <a14:foregroundMark x1="60444" y1="7021" x2="60444" y2="7021"/>
                        <a14:foregroundMark x1="44667" y1="6809" x2="44667" y2="6809"/>
                        <a14:foregroundMark x1="42000" y1="7447" x2="42000" y2="7447"/>
                        <a14:foregroundMark x1="46222" y1="7447" x2="46222" y2="7447"/>
                        <a14:foregroundMark x1="43111" y1="7447" x2="43111" y2="7447"/>
                        <a14:backgroundMark x1="34000" y1="15106" x2="34000" y2="15106"/>
                        <a14:backgroundMark x1="50222" y1="70638" x2="50222" y2="70638"/>
                        <a14:backgroundMark x1="44000" y1="64468" x2="44000" y2="64468"/>
                        <a14:backgroundMark x1="47333" y1="68723" x2="47333" y2="68723"/>
                        <a14:backgroundMark x1="45111" y1="68723" x2="45111" y2="68723"/>
                        <a14:backgroundMark x1="38444" y1="70213" x2="38444" y2="702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7601" y="2941351"/>
            <a:ext cx="6590498" cy="4496524"/>
          </a:xfrm>
          <a:prstGeom prst="rect">
            <a:avLst/>
          </a:prstGeom>
        </p:spPr>
      </p:pic>
      <p:pic>
        <p:nvPicPr>
          <p:cNvPr id="9" name="0001">
            <a:hlinkClick r:id="" action="ppaction://media"/>
            <a:extLst>
              <a:ext uri="{FF2B5EF4-FFF2-40B4-BE49-F238E27FC236}">
                <a16:creationId xmlns:a16="http://schemas.microsoft.com/office/drawing/2014/main" xmlns="" id="{3AA197E8-BAE4-4659-A299-485314066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359718" y="52703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2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8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사용시 기대효과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33" y="1853366"/>
            <a:ext cx="1945639" cy="19456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48" y="2226756"/>
            <a:ext cx="1433302" cy="14333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3" b="93468" l="9983" r="89850">
                        <a14:foregroundMark x1="54409" y1="93468" x2="54409" y2="93468"/>
                        <a14:backgroundMark x1="29118" y1="29705" x2="29118" y2="29705"/>
                        <a14:backgroundMark x1="23461" y1="30793" x2="23461" y2="30793"/>
                        <a14:backgroundMark x1="20133" y1="27372" x2="20133" y2="27372"/>
                        <a14:backgroundMark x1="20133" y1="32193" x2="20133" y2="32193"/>
                        <a14:backgroundMark x1="22629" y1="33904" x2="22629" y2="33904"/>
                        <a14:backgroundMark x1="22629" y1="33904" x2="22629" y2="33904"/>
                        <a14:backgroundMark x1="24293" y1="34992" x2="24293" y2="34992"/>
                        <a14:backgroundMark x1="24293" y1="34992" x2="24293" y2="34992"/>
                        <a14:backgroundMark x1="24293" y1="34992" x2="24293" y2="34992"/>
                        <a14:backgroundMark x1="31448" y1="40124" x2="41098" y2="31415"/>
                        <a14:backgroundMark x1="41098" y1="31415" x2="35607" y2="36547"/>
                        <a14:backgroundMark x1="35607" y1="36547" x2="35607" y2="3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18" y="1624570"/>
            <a:ext cx="3023100" cy="32343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4969" y="1337115"/>
            <a:ext cx="1988842" cy="32372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661" y="1337115"/>
            <a:ext cx="3023878" cy="32372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826" y="2100469"/>
            <a:ext cx="1674086" cy="16740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5046" y="4112707"/>
            <a:ext cx="2981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순간의 부주의로 더 이상 후회하거나 </a:t>
            </a:r>
            <a:endParaRPr lang="en-US" altLang="ko-KR" spc="-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애태우지 않아도 된다</a:t>
            </a:r>
            <a:r>
              <a:rPr lang="en-US" altLang="ko-KR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8873826" y="4112707"/>
            <a:ext cx="205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유기동물 수 감소 기대</a:t>
            </a:r>
            <a:endParaRPr lang="en-US" altLang="ko-KR" spc="-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844799" y="5143498"/>
            <a:ext cx="6502400" cy="954107"/>
            <a:chOff x="2844799" y="5143498"/>
            <a:chExt cx="6502400" cy="954107"/>
          </a:xfrm>
        </p:grpSpPr>
        <p:sp>
          <p:nvSpPr>
            <p:cNvPr id="22" name="직사각형 21"/>
            <p:cNvSpPr/>
            <p:nvPr/>
          </p:nvSpPr>
          <p:spPr>
            <a:xfrm>
              <a:off x="4397490" y="5226264"/>
              <a:ext cx="1011900" cy="307181"/>
            </a:xfrm>
            <a:prstGeom prst="rect">
              <a:avLst/>
            </a:prstGeom>
            <a:solidFill>
              <a:srgbClr val="324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44799" y="5143498"/>
              <a:ext cx="65024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반려동물 </a:t>
              </a:r>
              <a:r>
                <a:rPr lang="ko-KR" altLang="en-US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은 가족인 동시에 친구라는 개념</a:t>
              </a:r>
              <a:endParaRPr lang="en-US" altLang="ko-KR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반려동물과 의 지속적인 정서교감 을 도와주는 </a:t>
              </a:r>
              <a:r>
                <a:rPr lang="en-US" altLang="ko-KR" sz="3200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324A5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MOMO</a:t>
              </a:r>
              <a:endParaRPr lang="ko-KR" altLang="en-US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24A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021" b="90000" l="10000" r="90000">
                        <a14:foregroundMark x1="66444" y1="7021" x2="66444" y2="7021"/>
                        <a14:foregroundMark x1="75556" y1="7021" x2="75556" y2="7021"/>
                        <a14:foregroundMark x1="80667" y1="7234" x2="80667" y2="7234"/>
                        <a14:foregroundMark x1="85778" y1="7021" x2="85778" y2="7021"/>
                        <a14:foregroundMark x1="88667" y1="8085" x2="88667" y2="8085"/>
                        <a14:foregroundMark x1="58000" y1="7234" x2="58000" y2="7234"/>
                        <a14:foregroundMark x1="60444" y1="7021" x2="60444" y2="7021"/>
                        <a14:foregroundMark x1="44667" y1="6809" x2="44667" y2="6809"/>
                        <a14:foregroundMark x1="42000" y1="7447" x2="42000" y2="7447"/>
                        <a14:foregroundMark x1="46222" y1="7447" x2="46222" y2="7447"/>
                        <a14:foregroundMark x1="43111" y1="7447" x2="43111" y2="7447"/>
                        <a14:backgroundMark x1="34000" y1="15106" x2="34000" y2="15106"/>
                        <a14:backgroundMark x1="50222" y1="70638" x2="50222" y2="70638"/>
                        <a14:backgroundMark x1="44000" y1="64468" x2="44000" y2="64468"/>
                        <a14:backgroundMark x1="47333" y1="68723" x2="47333" y2="68723"/>
                        <a14:backgroundMark x1="45111" y1="68723" x2="45111" y2="68723"/>
                        <a14:backgroundMark x1="38444" y1="70213" x2="38444" y2="702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2626" y="5686539"/>
            <a:ext cx="2911200" cy="449652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499" y="4111200"/>
            <a:ext cx="4563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스마트폰의 대중화로 </a:t>
            </a:r>
            <a:endParaRPr lang="en-US" altLang="ko-KR" spc="-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언제</a:t>
            </a:r>
            <a:r>
              <a:rPr lang="en-US" altLang="ko-KR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어디서든 사용가능</a:t>
            </a:r>
            <a:endParaRPr lang="en-US" altLang="ko-KR" spc="-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866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449000"/>
            <a:ext cx="4013658" cy="4013658"/>
          </a:xfrm>
          <a:noFill/>
          <a:ln>
            <a:noFill/>
          </a:ln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7778838" y="1860304"/>
            <a:ext cx="936198" cy="936198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148" y="525457"/>
            <a:ext cx="1028542" cy="1028542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00000">
            <a:off x="3583139" y="4263537"/>
            <a:ext cx="1095090" cy="1095090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46658" y="5400000"/>
            <a:ext cx="952341" cy="952341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40131">
            <a:off x="3543505" y="1575156"/>
            <a:ext cx="1049535" cy="1049535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70785">
            <a:off x="7510032" y="4227063"/>
            <a:ext cx="1168036" cy="1168036"/>
          </a:xfrm>
          <a:prstGeom prst="rect">
            <a:avLst/>
          </a:prstGeom>
          <a:effectLst>
            <a:glow>
              <a:schemeClr val="accent1"/>
            </a:glow>
            <a:reflection stA="0" endPos="65000" dist="50800" dir="5400000" sy="-100000" algn="bl" rotWithShape="0"/>
          </a:effectLst>
        </p:spPr>
      </p:pic>
      <p:sp>
        <p:nvSpPr>
          <p:cNvPr id="4" name="직사각형 3"/>
          <p:cNvSpPr/>
          <p:nvPr/>
        </p:nvSpPr>
        <p:spPr>
          <a:xfrm>
            <a:off x="4701019" y="2147131"/>
            <a:ext cx="2843617" cy="2569424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</a:t>
            </a:r>
          </a:p>
          <a:p>
            <a:pPr algn="ctr"/>
            <a:r>
              <a:rPr lang="en-US" altLang="ko-KR" sz="660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YOU</a:t>
            </a:r>
            <a:endParaRPr lang="ko-KR" altLang="en-US" sz="6600" spc="-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223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3825</TotalTime>
  <Words>153</Words>
  <Application>Microsoft Office PowerPoint</Application>
  <PresentationFormat>와이드스크린</PresentationFormat>
  <Paragraphs>48</Paragraphs>
  <Slides>6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나눔고딕 ExtraBold</vt:lpstr>
      <vt:lpstr>맑은 고딕</vt:lpstr>
      <vt:lpstr>나눔스퀘어 ExtraBold</vt:lpstr>
      <vt:lpstr>나눔고딕</vt:lpstr>
      <vt:lpstr>나눔스퀘어</vt:lpstr>
      <vt:lpstr>대한</vt:lpstr>
      <vt:lpstr>Arial</vt:lpstr>
      <vt:lpstr>Office 테마</vt:lpstr>
      <vt:lpstr>MOMO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허지원</dc:creator>
  <cp:lastModifiedBy>허지원</cp:lastModifiedBy>
  <cp:revision>91</cp:revision>
  <cp:lastPrinted>2017-04-26T16:29:30Z</cp:lastPrinted>
  <dcterms:created xsi:type="dcterms:W3CDTF">2017-04-23T14:13:20Z</dcterms:created>
  <dcterms:modified xsi:type="dcterms:W3CDTF">2018-10-21T08:19:38Z</dcterms:modified>
</cp:coreProperties>
</file>